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29" r:id="rId2"/>
    <p:sldId id="409" r:id="rId3"/>
    <p:sldId id="414" r:id="rId4"/>
    <p:sldId id="417" r:id="rId5"/>
    <p:sldId id="434" r:id="rId6"/>
    <p:sldId id="435" r:id="rId7"/>
    <p:sldId id="436" r:id="rId8"/>
    <p:sldId id="437" r:id="rId9"/>
    <p:sldId id="438" r:id="rId10"/>
    <p:sldId id="439" r:id="rId11"/>
    <p:sldId id="440" r:id="rId12"/>
    <p:sldId id="441" r:id="rId13"/>
  </p:sldIdLst>
  <p:sldSz cx="9144000" cy="6858000" type="screen4x3"/>
  <p:notesSz cx="7102475" cy="102346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0000FF"/>
    <a:srgbClr val="CC3300"/>
    <a:srgbClr val="FF0000"/>
    <a:srgbClr val="FF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2205" autoAdjust="0"/>
    <p:restoredTop sz="94615" autoAdjust="0"/>
  </p:normalViewPr>
  <p:slideViewPr>
    <p:cSldViewPr>
      <p:cViewPr varScale="1">
        <p:scale>
          <a:sx n="116" d="100"/>
          <a:sy n="116" d="100"/>
        </p:scale>
        <p:origin x="-145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3250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66" tIns="49533" rIns="99066" bIns="49533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66" tIns="49533" rIns="99066" bIns="49533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fld id="{55A99CA8-6823-DA42-A515-BF0DAB1F4B5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08667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6035B-0FB0-BD48-8EBB-408C7AE2800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1216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6F1B65-2623-EB4E-B005-D0F03087B73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3038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D0E43-CCD8-0046-88F6-071824A6A25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691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BF6E49-067C-E747-9974-740BB649556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8753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C9E6D1-8485-9547-955F-8426787CCD0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0485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C9D641-14CE-E94E-9B01-75AB73B4D4D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218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06E38C-16C8-5640-BD01-50D3B9B0ACC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07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E328E8-3C5E-EB42-9B14-E40F37C91DC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851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510896-D9A9-8B47-9680-2C0A1EA281A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53772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14ACC6-6F8E-C341-BAAC-D4D09696309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724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DBE93C-C074-5B46-9D7D-2B189A3AE64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439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86F9FA-A985-C346-B3EE-8BCFE723106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1594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E0FBBD-A67C-9F47-A273-DFE0572EC86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3076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87D2B78-6834-BB4F-94D5-81DF2C331AC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Arial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Arial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0" y="1905000"/>
            <a:ext cx="91440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20638" algn="ctr" eaLnBrk="1" hangingPunct="1">
              <a:lnSpc>
                <a:spcPct val="90000"/>
              </a:lnSpc>
            </a:pPr>
            <a:r>
              <a:rPr lang="ru-RU" sz="2800" b="1">
                <a:solidFill>
                  <a:srgbClr val="CC3300"/>
                </a:solidFill>
              </a:rPr>
              <a:t>Дисциплина: </a:t>
            </a:r>
            <a:br>
              <a:rPr lang="ru-RU" sz="2800" b="1">
                <a:solidFill>
                  <a:srgbClr val="CC3300"/>
                </a:solidFill>
              </a:rPr>
            </a:br>
            <a:r>
              <a:rPr lang="ru-RU" sz="2800" b="1">
                <a:solidFill>
                  <a:srgbClr val="CC3300"/>
                </a:solidFill>
              </a:rPr>
              <a:t>«Метрология, стандартизация и сертификация»</a:t>
            </a:r>
            <a:endParaRPr lang="ru-RU" sz="2800" b="1">
              <a:solidFill>
                <a:srgbClr val="0000FF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3133725"/>
            <a:ext cx="9144000" cy="2594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20638" algn="ctr" eaLnBrk="1" hangingPunct="1">
              <a:lnSpc>
                <a:spcPct val="90000"/>
              </a:lnSpc>
            </a:pPr>
            <a: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Тема лекции: </a:t>
            </a:r>
          </a:p>
          <a:p>
            <a:pPr indent="20638" algn="ctr" eaLnBrk="1" hangingPunct="1">
              <a:lnSpc>
                <a:spcPct val="90000"/>
              </a:lnSpc>
            </a:pPr>
            <a:r>
              <a:rPr lang="ru-RU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«</a:t>
            </a:r>
            <a: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Измерения. Средства </a:t>
            </a:r>
            <a:r>
              <a:rPr lang="ru-RU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измерений» </a:t>
            </a:r>
            <a:endParaRPr lang="en-US" sz="36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indent="20638" algn="ctr" eaLnBrk="1" hangingPunct="1">
              <a:lnSpc>
                <a:spcPct val="90000"/>
              </a:lnSpc>
            </a:pPr>
            <a:endParaRPr lang="en-US" sz="36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indent="20638" algn="ctr" eaLnBrk="1" hangingPunct="1">
              <a:lnSpc>
                <a:spcPct val="90000"/>
              </a:lnSpc>
            </a:pPr>
            <a:endParaRPr lang="en-US" sz="36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indent="20638" algn="ctr" eaLnBrk="1" hangingPunct="1">
              <a:lnSpc>
                <a:spcPct val="90000"/>
              </a:lnSpc>
            </a:pPr>
            <a:endParaRPr lang="en-US" sz="36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307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096A12DB-E2E3-264B-B2D9-B946DE8931B4}" type="slidenum">
              <a:rPr lang="ru-RU" sz="1400"/>
              <a:pPr/>
              <a:t>1</a:t>
            </a:fld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10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28600" y="1371600"/>
            <a:ext cx="8763000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000" i="1" u="sng" dirty="0" smtClean="0">
                <a:solidFill>
                  <a:srgbClr val="993300"/>
                </a:solidFill>
              </a:rPr>
              <a:t>2</a:t>
            </a:r>
            <a:r>
              <a:rPr lang="ru-RU" sz="2000" i="1" u="sng" dirty="0">
                <a:solidFill>
                  <a:srgbClr val="993300"/>
                </a:solidFill>
              </a:rPr>
              <a:t>.Метод сравнения с мерой </a:t>
            </a:r>
            <a:r>
              <a:rPr lang="ru-RU" sz="2000" i="1" dirty="0">
                <a:solidFill>
                  <a:srgbClr val="993300"/>
                </a:solidFill>
              </a:rPr>
              <a:t>- </a:t>
            </a:r>
            <a:r>
              <a:rPr lang="ru-RU" sz="2000" dirty="0">
                <a:solidFill>
                  <a:srgbClr val="993300"/>
                </a:solidFill>
              </a:rPr>
              <a:t>измеряемую величину сравнивают с величиной, воспроизводимой мерой</a:t>
            </a:r>
            <a:r>
              <a:rPr lang="ru-RU" sz="2000" dirty="0" smtClean="0">
                <a:solidFill>
                  <a:srgbClr val="993300"/>
                </a:solidFill>
              </a:rPr>
              <a:t>.</a:t>
            </a:r>
          </a:p>
          <a:p>
            <a:endParaRPr lang="ru-RU" sz="2000" dirty="0">
              <a:solidFill>
                <a:srgbClr val="993300"/>
              </a:solidFill>
            </a:endParaRPr>
          </a:p>
          <a:p>
            <a:pPr lvl="4"/>
            <a:r>
              <a:rPr lang="ru-RU" sz="2000" i="1" u="sng" dirty="0">
                <a:solidFill>
                  <a:srgbClr val="993300"/>
                </a:solidFill>
              </a:rPr>
              <a:t>Нулевой метод</a:t>
            </a:r>
            <a:r>
              <a:rPr lang="ru-RU" sz="2000" i="1" dirty="0">
                <a:solidFill>
                  <a:srgbClr val="993300"/>
                </a:solidFill>
              </a:rPr>
              <a:t> </a:t>
            </a:r>
            <a:r>
              <a:rPr lang="ru-RU" sz="2000" dirty="0">
                <a:solidFill>
                  <a:srgbClr val="993300"/>
                </a:solidFill>
              </a:rPr>
              <a:t>(или метод полного уравновешивания)  - метод сравнения с мерой, в котором результирующий эффект воздействия </a:t>
            </a:r>
            <a:r>
              <a:rPr lang="ru-RU" sz="2000" dirty="0" smtClean="0">
                <a:solidFill>
                  <a:srgbClr val="993300"/>
                </a:solidFill>
              </a:rPr>
              <a:t>измеряемой </a:t>
            </a:r>
            <a:r>
              <a:rPr lang="ru-RU" sz="2000" dirty="0">
                <a:solidFill>
                  <a:srgbClr val="993300"/>
                </a:solidFill>
              </a:rPr>
              <a:t>величины и встречного воздействия меры на сравнивающее устройство сводят к нулю. </a:t>
            </a:r>
          </a:p>
          <a:p>
            <a:pPr lvl="4"/>
            <a:endParaRPr lang="ru-RU" sz="2000" dirty="0" smtClean="0">
              <a:solidFill>
                <a:srgbClr val="993300"/>
              </a:solidFill>
            </a:endParaRPr>
          </a:p>
          <a:p>
            <a:pPr lvl="4"/>
            <a:r>
              <a:rPr lang="ru-RU" sz="2000" dirty="0" smtClean="0">
                <a:solidFill>
                  <a:srgbClr val="993300"/>
                </a:solidFill>
              </a:rPr>
              <a:t>При </a:t>
            </a:r>
            <a:r>
              <a:rPr lang="ru-RU" sz="2000" i="1" u="sng" dirty="0">
                <a:solidFill>
                  <a:srgbClr val="993300"/>
                </a:solidFill>
              </a:rPr>
              <a:t>дифференциальном методе</a:t>
            </a:r>
            <a:r>
              <a:rPr lang="ru-RU" sz="2000" i="1" dirty="0">
                <a:solidFill>
                  <a:srgbClr val="993300"/>
                </a:solidFill>
              </a:rPr>
              <a:t> </a:t>
            </a:r>
            <a:r>
              <a:rPr lang="ru-RU" sz="2000" dirty="0">
                <a:solidFill>
                  <a:srgbClr val="993300"/>
                </a:solidFill>
              </a:rPr>
              <a:t>полное уравновешивание не </a:t>
            </a:r>
            <a:r>
              <a:rPr lang="ru-RU" sz="2000" dirty="0" smtClean="0">
                <a:solidFill>
                  <a:srgbClr val="993300"/>
                </a:solidFill>
              </a:rPr>
              <a:t>производят</a:t>
            </a:r>
            <a:r>
              <a:rPr lang="ru-RU" sz="2000" dirty="0">
                <a:solidFill>
                  <a:srgbClr val="993300"/>
                </a:solidFill>
              </a:rPr>
              <a:t>, а разность между измеряемой величиной и величиной, </a:t>
            </a:r>
            <a:r>
              <a:rPr lang="ru-RU" sz="2000" dirty="0" smtClean="0">
                <a:solidFill>
                  <a:srgbClr val="993300"/>
                </a:solidFill>
              </a:rPr>
              <a:t>воспроизводимой </a:t>
            </a:r>
            <a:r>
              <a:rPr lang="ru-RU" sz="2000" dirty="0">
                <a:solidFill>
                  <a:srgbClr val="993300"/>
                </a:solidFill>
              </a:rPr>
              <a:t>мерой отсчитывается по шкале прибора</a:t>
            </a:r>
            <a:r>
              <a:rPr lang="ru-RU" sz="2000" dirty="0" smtClean="0">
                <a:solidFill>
                  <a:srgbClr val="993300"/>
                </a:solidFill>
              </a:rPr>
              <a:t>.</a:t>
            </a:r>
          </a:p>
          <a:p>
            <a:pPr lvl="4"/>
            <a:endParaRPr lang="ru-RU" sz="2000" dirty="0">
              <a:solidFill>
                <a:srgbClr val="993300"/>
              </a:solidFill>
            </a:endParaRPr>
          </a:p>
          <a:p>
            <a:pPr lvl="4"/>
            <a:r>
              <a:rPr lang="ru-RU" sz="2000" i="1" u="sng" dirty="0">
                <a:solidFill>
                  <a:srgbClr val="993300"/>
                </a:solidFill>
              </a:rPr>
              <a:t>Метод замещения</a:t>
            </a:r>
            <a:r>
              <a:rPr lang="ru-RU" sz="2000" i="1" dirty="0">
                <a:solidFill>
                  <a:srgbClr val="993300"/>
                </a:solidFill>
              </a:rPr>
              <a:t> -</a:t>
            </a:r>
            <a:r>
              <a:rPr lang="ru-RU" sz="2000" dirty="0">
                <a:solidFill>
                  <a:srgbClr val="993300"/>
                </a:solidFill>
              </a:rPr>
              <a:t> метод сравнения с мерой, в котором </a:t>
            </a:r>
            <a:r>
              <a:rPr lang="ru-RU" sz="2000" dirty="0" smtClean="0">
                <a:solidFill>
                  <a:srgbClr val="993300"/>
                </a:solidFill>
              </a:rPr>
              <a:t>измеряемую </a:t>
            </a:r>
            <a:r>
              <a:rPr lang="ru-RU" sz="2000" dirty="0">
                <a:solidFill>
                  <a:srgbClr val="993300"/>
                </a:solidFill>
              </a:rPr>
              <a:t>величину замещают известной величиной, воспроизводимой мерой. </a:t>
            </a:r>
          </a:p>
        </p:txBody>
      </p:sp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209800"/>
            <a:ext cx="1371600" cy="1325366"/>
          </a:xfrm>
          <a:prstGeom prst="rect">
            <a:avLst/>
          </a:prstGeom>
        </p:spPr>
      </p:pic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962400"/>
            <a:ext cx="881932" cy="1090561"/>
          </a:xfrm>
          <a:prstGeom prst="rect">
            <a:avLst/>
          </a:prstGeom>
        </p:spPr>
      </p:pic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5562600"/>
            <a:ext cx="764099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1046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11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28600" y="1371600"/>
            <a:ext cx="87630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ru-RU" sz="3600" b="1" i="1" dirty="0" smtClean="0">
              <a:solidFill>
                <a:srgbClr val="993300"/>
              </a:solidFill>
            </a:endParaRPr>
          </a:p>
          <a:p>
            <a:pPr algn="ctr"/>
            <a:endParaRPr lang="ru-RU" sz="3600" b="1" i="1" dirty="0">
              <a:solidFill>
                <a:srgbClr val="993300"/>
              </a:solidFill>
            </a:endParaRPr>
          </a:p>
          <a:p>
            <a:pPr algn="ctr"/>
            <a:endParaRPr lang="ru-RU" sz="3600" b="1" i="1" dirty="0" smtClean="0">
              <a:solidFill>
                <a:srgbClr val="993300"/>
              </a:solidFill>
            </a:endParaRPr>
          </a:p>
          <a:p>
            <a:pPr algn="ctr"/>
            <a:r>
              <a:rPr lang="ru-RU" sz="3600" b="1" i="1" dirty="0" smtClean="0">
                <a:solidFill>
                  <a:srgbClr val="993300"/>
                </a:solidFill>
              </a:rPr>
              <a:t>2</a:t>
            </a:r>
            <a:r>
              <a:rPr lang="ru-RU" sz="3600" b="1" i="1" dirty="0">
                <a:solidFill>
                  <a:srgbClr val="993300"/>
                </a:solidFill>
              </a:rPr>
              <a:t>.Понятие о средстве измерения</a:t>
            </a:r>
            <a:endParaRPr lang="ru-RU" sz="3600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094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12</a:t>
            </a:fld>
            <a:endParaRPr lang="ru-RU" sz="1400" dirty="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28600" y="1371600"/>
            <a:ext cx="8763000" cy="5293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sz="2000" b="1" i="1" dirty="0">
                <a:solidFill>
                  <a:srgbClr val="993300"/>
                </a:solidFill>
              </a:rPr>
              <a:t>С</a:t>
            </a:r>
            <a:r>
              <a:rPr lang="ru-RU" sz="2000" b="1" i="1" dirty="0" smtClean="0">
                <a:solidFill>
                  <a:srgbClr val="993300"/>
                </a:solidFill>
              </a:rPr>
              <a:t>редство </a:t>
            </a:r>
            <a:r>
              <a:rPr lang="ru-RU" sz="2000" b="1" i="1" dirty="0">
                <a:solidFill>
                  <a:srgbClr val="993300"/>
                </a:solidFill>
              </a:rPr>
              <a:t>измерений </a:t>
            </a:r>
            <a:r>
              <a:rPr lang="ru-RU" sz="2000" i="1" dirty="0">
                <a:solidFill>
                  <a:srgbClr val="993300"/>
                </a:solidFill>
              </a:rPr>
              <a:t>(СИ) - это </a:t>
            </a:r>
            <a:r>
              <a:rPr lang="ru-RU" sz="2000" dirty="0">
                <a:solidFill>
                  <a:srgbClr val="993300"/>
                </a:solidFill>
              </a:rPr>
              <a:t>техническое средство, используемое при </a:t>
            </a:r>
            <a:r>
              <a:rPr lang="ru-RU" sz="2000" dirty="0" smtClean="0">
                <a:solidFill>
                  <a:srgbClr val="993300"/>
                </a:solidFill>
              </a:rPr>
              <a:t>измерениях </a:t>
            </a:r>
            <a:r>
              <a:rPr lang="ru-RU" sz="2000" dirty="0">
                <a:solidFill>
                  <a:srgbClr val="993300"/>
                </a:solidFill>
              </a:rPr>
              <a:t>и имеющее нормированные метрологические характеристики</a:t>
            </a:r>
            <a:r>
              <a:rPr lang="ru-RU" sz="2000" dirty="0" smtClean="0">
                <a:solidFill>
                  <a:srgbClr val="993300"/>
                </a:solidFill>
              </a:rPr>
              <a:t>.</a:t>
            </a:r>
          </a:p>
          <a:p>
            <a:pPr algn="just"/>
            <a:endParaRPr lang="ru-RU" sz="2000" dirty="0">
              <a:solidFill>
                <a:srgbClr val="993300"/>
              </a:solidFill>
            </a:endParaRPr>
          </a:p>
          <a:p>
            <a:pPr algn="just"/>
            <a:r>
              <a:rPr lang="ru-RU" sz="2000" b="1" i="1" dirty="0"/>
              <a:t>Метрологические характеристики</a:t>
            </a:r>
            <a:r>
              <a:rPr lang="ru-RU" sz="2000" dirty="0"/>
              <a:t> – характеристики средств измерения, оказывающие влияние на результаты измерений.</a:t>
            </a:r>
          </a:p>
          <a:p>
            <a:pPr algn="just"/>
            <a:r>
              <a:rPr lang="ru-RU" sz="2000" dirty="0" smtClean="0">
                <a:solidFill>
                  <a:srgbClr val="993300"/>
                </a:solidFill>
              </a:rPr>
              <a:t> </a:t>
            </a:r>
          </a:p>
          <a:p>
            <a:r>
              <a:rPr lang="ru-RU" sz="2000" i="1" u="sng" dirty="0"/>
              <a:t>Диапазон измерений</a:t>
            </a:r>
            <a:r>
              <a:rPr lang="ru-RU" sz="2000" dirty="0"/>
              <a:t> -</a:t>
            </a:r>
            <a:r>
              <a:rPr lang="ru-RU" sz="2000" i="1" dirty="0"/>
              <a:t> </a:t>
            </a:r>
            <a:r>
              <a:rPr lang="ru-RU" sz="2000" dirty="0"/>
              <a:t>область значений измеряемой величины, для которой нормированы допускаемые пределы погрешности </a:t>
            </a:r>
            <a:r>
              <a:rPr lang="ru-RU" sz="2000"/>
              <a:t>СИ</a:t>
            </a:r>
            <a:r>
              <a:rPr lang="ru-RU" sz="2000" smtClean="0"/>
              <a:t>.</a:t>
            </a:r>
            <a:endParaRPr lang="ru-RU" sz="2000" dirty="0"/>
          </a:p>
          <a:p>
            <a:r>
              <a:rPr lang="ru-RU" sz="2000" i="1" dirty="0"/>
              <a:t> </a:t>
            </a:r>
            <a:endParaRPr lang="ru-RU" sz="2000" dirty="0"/>
          </a:p>
          <a:p>
            <a:r>
              <a:rPr lang="ru-RU" sz="2000" i="1" u="sng" dirty="0"/>
              <a:t>Предел измерения</a:t>
            </a:r>
            <a:r>
              <a:rPr lang="ru-RU" sz="2000" i="1" dirty="0"/>
              <a:t> — </a:t>
            </a:r>
            <a:r>
              <a:rPr lang="ru-RU" sz="2000" dirty="0"/>
              <a:t>наибольшее или наименьшее значение диапазона измерения. </a:t>
            </a:r>
          </a:p>
          <a:p>
            <a:pPr algn="just"/>
            <a:endParaRPr lang="ru-RU" sz="2000" dirty="0">
              <a:solidFill>
                <a:srgbClr val="993300"/>
              </a:solidFill>
            </a:endParaRPr>
          </a:p>
          <a:p>
            <a:pPr algn="just"/>
            <a:r>
              <a:rPr lang="ru-RU" sz="2000" i="1" u="sng" dirty="0"/>
              <a:t>Цена деления шкалы</a:t>
            </a:r>
            <a:r>
              <a:rPr lang="ru-RU" sz="2000" i="1" dirty="0"/>
              <a:t> – </a:t>
            </a:r>
            <a:r>
              <a:rPr lang="ru-RU" sz="2000" dirty="0"/>
              <a:t>определяется по формуле</a:t>
            </a:r>
            <a:r>
              <a:rPr lang="ru-RU" sz="2000" dirty="0" smtClean="0"/>
              <a:t>: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i="1" u="sng" dirty="0"/>
              <a:t>Чувствительность прибора</a:t>
            </a:r>
            <a:r>
              <a:rPr lang="ru-RU" sz="2000" i="1" dirty="0"/>
              <a:t> – </a:t>
            </a:r>
            <a:r>
              <a:rPr lang="ru-RU" sz="2000" dirty="0"/>
              <a:t>численно равна перемещению указателя ( ), соответствующему единице измеряемой величины. </a:t>
            </a:r>
            <a:r>
              <a:rPr lang="ru-RU" sz="2000" dirty="0" smtClean="0"/>
              <a:t> </a:t>
            </a:r>
            <a:endParaRPr lang="ru-RU" sz="2000" dirty="0">
              <a:solidFill>
                <a:srgbClr val="9933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68832181"/>
              </p:ext>
            </p:extLst>
          </p:nvPr>
        </p:nvGraphicFramePr>
        <p:xfrm>
          <a:off x="6477000" y="5029200"/>
          <a:ext cx="1103312" cy="1030288"/>
        </p:xfrm>
        <a:graphic>
          <a:graphicData uri="http://schemas.openxmlformats.org/presentationml/2006/ole">
            <p:oleObj spid="_x0000_s1025" name="‘ормула" r:id="rId3" imgW="365400" imgH="3474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22019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0" y="129540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3200" u="sng">
                <a:solidFill>
                  <a:srgbClr val="002060"/>
                </a:solidFill>
              </a:rPr>
              <a:t>План лекции:</a:t>
            </a:r>
            <a:endParaRPr lang="ru-RU" sz="3200">
              <a:solidFill>
                <a:srgbClr val="002060"/>
              </a:solidFill>
            </a:endParaRP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457200" y="2590800"/>
            <a:ext cx="7848600" cy="199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800" dirty="0" smtClean="0">
                <a:solidFill>
                  <a:srgbClr val="993300"/>
                </a:solidFill>
              </a:rPr>
              <a:t>Виды </a:t>
            </a:r>
            <a:r>
              <a:rPr lang="ru-RU" sz="2800" dirty="0">
                <a:solidFill>
                  <a:srgbClr val="993300"/>
                </a:solidFill>
              </a:rPr>
              <a:t>и методы </a:t>
            </a:r>
            <a:r>
              <a:rPr lang="ru-RU" sz="2800" dirty="0" smtClean="0">
                <a:solidFill>
                  <a:srgbClr val="993300"/>
                </a:solidFill>
              </a:rPr>
              <a:t>измерений </a:t>
            </a:r>
            <a:endParaRPr lang="ru-RU" sz="2800" dirty="0">
              <a:solidFill>
                <a:srgbClr val="993300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800" dirty="0" smtClean="0">
                <a:solidFill>
                  <a:srgbClr val="993300"/>
                </a:solidFill>
              </a:rPr>
              <a:t>Понятие </a:t>
            </a:r>
            <a:r>
              <a:rPr lang="ru-RU" sz="2800" dirty="0">
                <a:solidFill>
                  <a:srgbClr val="993300"/>
                </a:solidFill>
              </a:rPr>
              <a:t>о средстве измерения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800" dirty="0" smtClean="0">
                <a:solidFill>
                  <a:srgbClr val="993300"/>
                </a:solidFill>
              </a:rPr>
              <a:t>Классификация </a:t>
            </a:r>
            <a:r>
              <a:rPr lang="ru-RU" sz="2800" dirty="0">
                <a:solidFill>
                  <a:srgbClr val="993300"/>
                </a:solidFill>
              </a:rPr>
              <a:t>средств измерения</a:t>
            </a:r>
          </a:p>
        </p:txBody>
      </p:sp>
      <p:sp>
        <p:nvSpPr>
          <p:cNvPr id="410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DFDA7CA8-58EA-5549-AD3E-945EC094032A}" type="slidenum">
              <a:rPr lang="ru-RU" sz="1400"/>
              <a:pPr/>
              <a:t>2</a:t>
            </a:fld>
            <a:endParaRPr lang="ru-RU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372" y="3048000"/>
            <a:ext cx="9144000" cy="1051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4400" dirty="0">
                <a:solidFill>
                  <a:srgbClr val="993300"/>
                </a:solidFill>
              </a:rPr>
              <a:t>Виды и методы измерений 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3</a:t>
            </a:fld>
            <a:endParaRPr lang="ru-RU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4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28600" y="1295400"/>
            <a:ext cx="8763000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rgbClr val="CC3300"/>
                </a:solidFill>
              </a:rPr>
              <a:t>Измерение ФВ </a:t>
            </a:r>
            <a:r>
              <a:rPr lang="ru-RU" sz="2400" dirty="0">
                <a:solidFill>
                  <a:srgbClr val="CC3300"/>
                </a:solidFill>
              </a:rPr>
              <a:t>– это нахождение физической величины опытным путём с помощью  специальных технических средств. </a:t>
            </a:r>
            <a:endParaRPr lang="ru-RU" sz="2400" dirty="0" smtClean="0">
              <a:solidFill>
                <a:srgbClr val="CC3300"/>
              </a:solidFill>
            </a:endParaRPr>
          </a:p>
          <a:p>
            <a:pPr algn="ctr"/>
            <a:r>
              <a:rPr lang="ru-RU" sz="2400" dirty="0" smtClean="0">
                <a:solidFill>
                  <a:srgbClr val="993300"/>
                </a:solidFill>
              </a:rPr>
              <a:t>Классификация измерений:</a:t>
            </a:r>
          </a:p>
          <a:p>
            <a:pPr marL="457200" indent="-457200">
              <a:buAutoNum type="arabicPeriod"/>
            </a:pPr>
            <a:r>
              <a:rPr lang="ru-RU" sz="2000" u="sng" dirty="0" smtClean="0">
                <a:solidFill>
                  <a:srgbClr val="993300"/>
                </a:solidFill>
              </a:rPr>
              <a:t>По </a:t>
            </a:r>
            <a:r>
              <a:rPr lang="ru-RU" sz="2000" u="sng" dirty="0">
                <a:solidFill>
                  <a:srgbClr val="993300"/>
                </a:solidFill>
              </a:rPr>
              <a:t>способу получения информации</a:t>
            </a:r>
            <a:r>
              <a:rPr lang="ru-RU" sz="2000" u="sng" dirty="0" smtClean="0">
                <a:solidFill>
                  <a:srgbClr val="993300"/>
                </a:solidFill>
              </a:rPr>
              <a:t>:</a:t>
            </a:r>
          </a:p>
          <a:p>
            <a:pPr marL="457200" indent="-457200">
              <a:buAutoNum type="arabicPeriod"/>
            </a:pPr>
            <a:endParaRPr lang="ru-RU" sz="2000" u="sng" dirty="0" smtClean="0">
              <a:solidFill>
                <a:srgbClr val="993300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ru-RU" sz="2000" i="1" u="sng" dirty="0" smtClean="0">
                <a:solidFill>
                  <a:srgbClr val="993300"/>
                </a:solidFill>
              </a:rPr>
              <a:t>Прямые </a:t>
            </a:r>
            <a:r>
              <a:rPr lang="ru-RU" sz="2000" i="1" u="sng" dirty="0">
                <a:solidFill>
                  <a:srgbClr val="993300"/>
                </a:solidFill>
              </a:rPr>
              <a:t>измерения</a:t>
            </a:r>
            <a:r>
              <a:rPr lang="ru-RU" sz="2000" i="1" dirty="0">
                <a:solidFill>
                  <a:srgbClr val="993300"/>
                </a:solidFill>
              </a:rPr>
              <a:t>  - э</a:t>
            </a:r>
            <a:r>
              <a:rPr lang="ru-RU" sz="2000" dirty="0">
                <a:solidFill>
                  <a:srgbClr val="993300"/>
                </a:solidFill>
              </a:rPr>
              <a:t>то нахождение искомого значения величины из опытных данных путем экспериментального сравнения. </a:t>
            </a:r>
            <a:endParaRPr lang="ru-RU" sz="2000" dirty="0" smtClean="0">
              <a:solidFill>
                <a:srgbClr val="993300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ru-RU" sz="2000" i="1" u="sng" dirty="0">
                <a:solidFill>
                  <a:srgbClr val="993300"/>
                </a:solidFill>
              </a:rPr>
              <a:t>Косвенные измерения</a:t>
            </a:r>
            <a:r>
              <a:rPr lang="ru-RU" sz="2000" i="1" dirty="0">
                <a:solidFill>
                  <a:srgbClr val="993300"/>
                </a:solidFill>
              </a:rPr>
              <a:t> – </a:t>
            </a:r>
            <a:r>
              <a:rPr lang="ru-RU" sz="2000" dirty="0">
                <a:solidFill>
                  <a:srgbClr val="993300"/>
                </a:solidFill>
              </a:rPr>
              <a:t>используют результаты прямых измерений величин, связанных с искомой опреде­ленной зависимостью. </a:t>
            </a:r>
            <a:endParaRPr lang="ru-RU" sz="2000" dirty="0" smtClean="0">
              <a:solidFill>
                <a:srgbClr val="993300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ru-RU" sz="2000" i="1" u="sng" dirty="0">
                <a:solidFill>
                  <a:srgbClr val="993300"/>
                </a:solidFill>
              </a:rPr>
              <a:t>Совокупные измерения</a:t>
            </a:r>
            <a:r>
              <a:rPr lang="ru-RU" sz="2000" i="1" dirty="0">
                <a:solidFill>
                  <a:srgbClr val="993300"/>
                </a:solidFill>
              </a:rPr>
              <a:t>  - </a:t>
            </a:r>
            <a:r>
              <a:rPr lang="ru-RU" sz="2000" dirty="0">
                <a:solidFill>
                  <a:srgbClr val="993300"/>
                </a:solidFill>
              </a:rPr>
              <a:t>связаны</a:t>
            </a:r>
            <a:r>
              <a:rPr lang="ru-RU" sz="2000" i="1" dirty="0">
                <a:solidFill>
                  <a:srgbClr val="993300"/>
                </a:solidFill>
              </a:rPr>
              <a:t> </a:t>
            </a:r>
            <a:r>
              <a:rPr lang="ru-RU" sz="2000" dirty="0">
                <a:solidFill>
                  <a:srgbClr val="993300"/>
                </a:solidFill>
              </a:rPr>
              <a:t>с решением системы урав­нений, составляемых по результатам одновременных измерений нескольких однородных величин. Решение системы уравнений дает возможность вычислить искомую величину. </a:t>
            </a:r>
            <a:endParaRPr lang="ru-RU" sz="2000" dirty="0" smtClean="0">
              <a:solidFill>
                <a:srgbClr val="993300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ru-RU" sz="2000" i="1" u="sng" dirty="0">
                <a:solidFill>
                  <a:srgbClr val="993300"/>
                </a:solidFill>
              </a:rPr>
              <a:t>Совместные измерения</a:t>
            </a:r>
            <a:r>
              <a:rPr lang="ru-RU" sz="2000" i="1" dirty="0">
                <a:solidFill>
                  <a:srgbClr val="993300"/>
                </a:solidFill>
              </a:rPr>
              <a:t> -</a:t>
            </a:r>
            <a:r>
              <a:rPr lang="ru-RU" sz="2000" dirty="0">
                <a:solidFill>
                  <a:srgbClr val="993300"/>
                </a:solidFill>
              </a:rPr>
              <a:t> это измерения двух или более не­однородных физических величин для определения зависимости между ними. </a:t>
            </a:r>
            <a:endParaRPr lang="ru-RU" sz="2000" u="sng" dirty="0">
              <a:solidFill>
                <a:srgbClr val="99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5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28600" y="1371600"/>
            <a:ext cx="8763000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800" dirty="0" smtClean="0">
                <a:solidFill>
                  <a:srgbClr val="993300"/>
                </a:solidFill>
              </a:rPr>
              <a:t>Классификация </a:t>
            </a:r>
            <a:r>
              <a:rPr lang="ru-RU" sz="2800" dirty="0">
                <a:solidFill>
                  <a:srgbClr val="993300"/>
                </a:solidFill>
              </a:rPr>
              <a:t>измерений</a:t>
            </a:r>
            <a:r>
              <a:rPr lang="ru-RU" sz="2800" dirty="0" smtClean="0">
                <a:solidFill>
                  <a:srgbClr val="993300"/>
                </a:solidFill>
              </a:rPr>
              <a:t>:</a:t>
            </a:r>
          </a:p>
          <a:p>
            <a:pPr algn="ctr"/>
            <a:endParaRPr lang="ru-RU" sz="2800" dirty="0">
              <a:solidFill>
                <a:srgbClr val="993300"/>
              </a:solidFill>
            </a:endParaRPr>
          </a:p>
          <a:p>
            <a:r>
              <a:rPr lang="ru-RU" sz="2000" u="sng" dirty="0" smtClean="0">
                <a:solidFill>
                  <a:srgbClr val="993300"/>
                </a:solidFill>
              </a:rPr>
              <a:t>2. По </a:t>
            </a:r>
            <a:r>
              <a:rPr lang="ru-RU" sz="2000" u="sng" dirty="0">
                <a:solidFill>
                  <a:srgbClr val="993300"/>
                </a:solidFill>
              </a:rPr>
              <a:t>характеру изменения измеряемой </a:t>
            </a:r>
            <a:r>
              <a:rPr lang="ru-RU" sz="2000" u="sng" dirty="0" smtClean="0">
                <a:solidFill>
                  <a:srgbClr val="993300"/>
                </a:solidFill>
              </a:rPr>
              <a:t>величины </a:t>
            </a:r>
            <a:r>
              <a:rPr lang="ru-RU" sz="2000" u="sng" dirty="0">
                <a:solidFill>
                  <a:srgbClr val="993300"/>
                </a:solidFill>
              </a:rPr>
              <a:t>в процессе измерений:</a:t>
            </a:r>
          </a:p>
          <a:p>
            <a:pPr marL="457200" indent="-457200">
              <a:buAutoNum type="arabicPeriod"/>
            </a:pPr>
            <a:endParaRPr lang="ru-RU" sz="2000" u="sng" dirty="0">
              <a:solidFill>
                <a:srgbClr val="993300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ru-RU" sz="2000" i="1" u="sng" dirty="0">
                <a:solidFill>
                  <a:srgbClr val="993300"/>
                </a:solidFill>
              </a:rPr>
              <a:t>Статистические измерения</a:t>
            </a:r>
            <a:r>
              <a:rPr lang="ru-RU" sz="2000" i="1" dirty="0">
                <a:solidFill>
                  <a:srgbClr val="993300"/>
                </a:solidFill>
              </a:rPr>
              <a:t> </a:t>
            </a:r>
            <a:r>
              <a:rPr lang="ru-RU" sz="2000" dirty="0">
                <a:solidFill>
                  <a:srgbClr val="993300"/>
                </a:solidFill>
              </a:rPr>
              <a:t>связаны с определением </a:t>
            </a:r>
            <a:r>
              <a:rPr lang="ru-RU" sz="2000" dirty="0" smtClean="0">
                <a:solidFill>
                  <a:srgbClr val="993300"/>
                </a:solidFill>
              </a:rPr>
              <a:t>характеристик </a:t>
            </a:r>
            <a:r>
              <a:rPr lang="ru-RU" sz="2000" dirty="0">
                <a:solidFill>
                  <a:srgbClr val="993300"/>
                </a:solidFill>
              </a:rPr>
              <a:t>случайных процессов</a:t>
            </a:r>
            <a:r>
              <a:rPr lang="ru-RU" sz="2000" dirty="0" smtClean="0">
                <a:solidFill>
                  <a:srgbClr val="993300"/>
                </a:solidFill>
              </a:rPr>
              <a:t>.</a:t>
            </a:r>
          </a:p>
          <a:p>
            <a:pPr marL="342900" indent="-342900">
              <a:buFont typeface="Wingdings" charset="2"/>
              <a:buChar char="Ø"/>
            </a:pPr>
            <a:r>
              <a:rPr lang="ru-RU" sz="2000" i="1" u="sng" dirty="0" smtClean="0">
                <a:solidFill>
                  <a:srgbClr val="993300"/>
                </a:solidFill>
              </a:rPr>
              <a:t>Статические </a:t>
            </a:r>
            <a:r>
              <a:rPr lang="ru-RU" sz="2000" i="1" u="sng" dirty="0">
                <a:solidFill>
                  <a:srgbClr val="993300"/>
                </a:solidFill>
              </a:rPr>
              <a:t>измерения</a:t>
            </a:r>
            <a:r>
              <a:rPr lang="ru-RU" sz="2000" i="1" dirty="0">
                <a:solidFill>
                  <a:srgbClr val="993300"/>
                </a:solidFill>
              </a:rPr>
              <a:t>  - </a:t>
            </a:r>
            <a:r>
              <a:rPr lang="ru-RU" sz="2000" dirty="0">
                <a:solidFill>
                  <a:srgbClr val="993300"/>
                </a:solidFill>
              </a:rPr>
              <a:t>когда</a:t>
            </a:r>
            <a:r>
              <a:rPr lang="ru-RU" sz="2000" i="1" dirty="0">
                <a:solidFill>
                  <a:srgbClr val="993300"/>
                </a:solidFill>
              </a:rPr>
              <a:t> </a:t>
            </a:r>
            <a:r>
              <a:rPr lang="ru-RU" sz="2000" dirty="0" smtClean="0">
                <a:solidFill>
                  <a:srgbClr val="993300"/>
                </a:solidFill>
              </a:rPr>
              <a:t>измеряемая </a:t>
            </a:r>
            <a:r>
              <a:rPr lang="ru-RU" sz="2000" dirty="0">
                <a:solidFill>
                  <a:srgbClr val="993300"/>
                </a:solidFill>
              </a:rPr>
              <a:t>величина практически постоянна.</a:t>
            </a:r>
          </a:p>
          <a:p>
            <a:pPr marL="342900" indent="-342900">
              <a:buFont typeface="Wingdings" charset="2"/>
              <a:buChar char="Ø"/>
            </a:pPr>
            <a:r>
              <a:rPr lang="ru-RU" sz="2000" i="1" u="sng" dirty="0" smtClean="0">
                <a:solidFill>
                  <a:srgbClr val="993300"/>
                </a:solidFill>
              </a:rPr>
              <a:t>Динамические </a:t>
            </a:r>
            <a:r>
              <a:rPr lang="ru-RU" sz="2000" i="1" u="sng" dirty="0">
                <a:solidFill>
                  <a:srgbClr val="993300"/>
                </a:solidFill>
              </a:rPr>
              <a:t>измерения</a:t>
            </a:r>
            <a:r>
              <a:rPr lang="ru-RU" sz="2000" i="1" dirty="0">
                <a:solidFill>
                  <a:srgbClr val="993300"/>
                </a:solidFill>
              </a:rPr>
              <a:t> </a:t>
            </a:r>
            <a:r>
              <a:rPr lang="ru-RU" sz="2000" dirty="0">
                <a:solidFill>
                  <a:srgbClr val="993300"/>
                </a:solidFill>
              </a:rPr>
              <a:t>связаны с такими величинами, </a:t>
            </a:r>
            <a:r>
              <a:rPr lang="ru-RU" sz="2000" dirty="0" smtClean="0">
                <a:solidFill>
                  <a:srgbClr val="993300"/>
                </a:solidFill>
              </a:rPr>
              <a:t>которые </a:t>
            </a:r>
            <a:r>
              <a:rPr lang="ru-RU" sz="2000" dirty="0">
                <a:solidFill>
                  <a:srgbClr val="993300"/>
                </a:solidFill>
              </a:rPr>
              <a:t>в процессе измерений претерпевают те или иные </a:t>
            </a:r>
            <a:r>
              <a:rPr lang="ru-RU" sz="2000" dirty="0" smtClean="0">
                <a:solidFill>
                  <a:srgbClr val="993300"/>
                </a:solidFill>
              </a:rPr>
              <a:t>изменения</a:t>
            </a:r>
            <a:r>
              <a:rPr lang="ru-RU" sz="2000" dirty="0">
                <a:solidFill>
                  <a:srgbClr val="993300"/>
                </a:solidFill>
              </a:rPr>
              <a:t>.</a:t>
            </a:r>
          </a:p>
          <a:p>
            <a:pPr algn="ctr"/>
            <a:endParaRPr lang="ru-RU" sz="2400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550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6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28600" y="1371600"/>
            <a:ext cx="876300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800" dirty="0" smtClean="0">
                <a:solidFill>
                  <a:srgbClr val="993300"/>
                </a:solidFill>
              </a:rPr>
              <a:t>Классификация </a:t>
            </a:r>
            <a:r>
              <a:rPr lang="ru-RU" sz="2800" dirty="0">
                <a:solidFill>
                  <a:srgbClr val="993300"/>
                </a:solidFill>
              </a:rPr>
              <a:t>измерений</a:t>
            </a:r>
            <a:r>
              <a:rPr lang="ru-RU" sz="2800" dirty="0" smtClean="0">
                <a:solidFill>
                  <a:srgbClr val="993300"/>
                </a:solidFill>
              </a:rPr>
              <a:t>:</a:t>
            </a:r>
          </a:p>
          <a:p>
            <a:pPr algn="ctr"/>
            <a:endParaRPr lang="ru-RU" sz="2800" dirty="0">
              <a:solidFill>
                <a:srgbClr val="993300"/>
              </a:solidFill>
            </a:endParaRPr>
          </a:p>
          <a:p>
            <a:r>
              <a:rPr lang="ru-RU" sz="2000" dirty="0" smtClean="0">
                <a:solidFill>
                  <a:srgbClr val="993300"/>
                </a:solidFill>
              </a:rPr>
              <a:t>3. </a:t>
            </a:r>
            <a:r>
              <a:rPr lang="ru-RU" sz="2000" u="sng" dirty="0" smtClean="0">
                <a:solidFill>
                  <a:srgbClr val="993300"/>
                </a:solidFill>
              </a:rPr>
              <a:t>По </a:t>
            </a:r>
            <a:r>
              <a:rPr lang="ru-RU" sz="2000" u="sng" dirty="0">
                <a:solidFill>
                  <a:srgbClr val="993300"/>
                </a:solidFill>
              </a:rPr>
              <a:t>количеству измерительной информации:</a:t>
            </a:r>
            <a:endParaRPr lang="ru-RU" sz="2000" dirty="0">
              <a:solidFill>
                <a:srgbClr val="993300"/>
              </a:solidFill>
            </a:endParaRPr>
          </a:p>
          <a:p>
            <a:pPr marL="457200" indent="-457200">
              <a:buAutoNum type="arabicPeriod"/>
            </a:pPr>
            <a:endParaRPr lang="ru-RU" sz="2000" u="sng" dirty="0">
              <a:solidFill>
                <a:srgbClr val="993300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ru-RU" sz="2000" i="1" u="sng" dirty="0">
                <a:solidFill>
                  <a:srgbClr val="993300"/>
                </a:solidFill>
              </a:rPr>
              <a:t>Однократные измерения</a:t>
            </a:r>
            <a:r>
              <a:rPr lang="ru-RU" sz="2000" i="1" dirty="0">
                <a:solidFill>
                  <a:srgbClr val="993300"/>
                </a:solidFill>
              </a:rPr>
              <a:t> </a:t>
            </a:r>
            <a:r>
              <a:rPr lang="ru-RU" sz="2000" dirty="0">
                <a:solidFill>
                  <a:srgbClr val="993300"/>
                </a:solidFill>
              </a:rPr>
              <a:t>— это одно измерение одной вели­чины, т.е. число измерений равно числу измеряемых </a:t>
            </a:r>
            <a:r>
              <a:rPr lang="ru-RU" sz="2000" dirty="0" smtClean="0">
                <a:solidFill>
                  <a:srgbClr val="993300"/>
                </a:solidFill>
              </a:rPr>
              <a:t>величин.</a:t>
            </a:r>
          </a:p>
          <a:p>
            <a:pPr marL="342900" indent="-342900">
              <a:buFont typeface="Wingdings" charset="2"/>
              <a:buChar char="Ø"/>
            </a:pPr>
            <a:r>
              <a:rPr lang="ru-RU" sz="2000" i="1" u="sng" dirty="0" smtClean="0">
                <a:solidFill>
                  <a:srgbClr val="993300"/>
                </a:solidFill>
              </a:rPr>
              <a:t>Многократные </a:t>
            </a:r>
            <a:r>
              <a:rPr lang="ru-RU" sz="2000" i="1" u="sng" dirty="0">
                <a:solidFill>
                  <a:srgbClr val="993300"/>
                </a:solidFill>
              </a:rPr>
              <a:t>измерения</a:t>
            </a:r>
            <a:r>
              <a:rPr lang="ru-RU" sz="2000" i="1" dirty="0">
                <a:solidFill>
                  <a:srgbClr val="993300"/>
                </a:solidFill>
              </a:rPr>
              <a:t> </a:t>
            </a:r>
            <a:r>
              <a:rPr lang="ru-RU" sz="2000" dirty="0">
                <a:solidFill>
                  <a:srgbClr val="993300"/>
                </a:solidFill>
              </a:rPr>
              <a:t>когда число измерений больше количества измеряемых величин. Обычно минимальное число измерений в данном случае больше трех. </a:t>
            </a:r>
            <a:endParaRPr lang="ru-RU" sz="2000" dirty="0" smtClean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999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7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28600" y="1371600"/>
            <a:ext cx="87630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800" dirty="0" smtClean="0">
                <a:solidFill>
                  <a:srgbClr val="993300"/>
                </a:solidFill>
              </a:rPr>
              <a:t>Классификация </a:t>
            </a:r>
            <a:r>
              <a:rPr lang="ru-RU" sz="2800" dirty="0">
                <a:solidFill>
                  <a:srgbClr val="993300"/>
                </a:solidFill>
              </a:rPr>
              <a:t>измерений</a:t>
            </a:r>
            <a:r>
              <a:rPr lang="ru-RU" sz="2800" dirty="0" smtClean="0">
                <a:solidFill>
                  <a:srgbClr val="993300"/>
                </a:solidFill>
              </a:rPr>
              <a:t>:</a:t>
            </a:r>
          </a:p>
          <a:p>
            <a:pPr algn="ctr"/>
            <a:endParaRPr lang="ru-RU" sz="2800" dirty="0">
              <a:solidFill>
                <a:srgbClr val="993300"/>
              </a:solidFill>
            </a:endParaRPr>
          </a:p>
          <a:p>
            <a:r>
              <a:rPr lang="ru-RU" sz="2000" u="sng" dirty="0" smtClean="0">
                <a:solidFill>
                  <a:srgbClr val="993300"/>
                </a:solidFill>
              </a:rPr>
              <a:t>4. По </a:t>
            </a:r>
            <a:r>
              <a:rPr lang="ru-RU" sz="2000" u="sng" dirty="0">
                <a:solidFill>
                  <a:srgbClr val="993300"/>
                </a:solidFill>
              </a:rPr>
              <a:t>отношению к основным единицам </a:t>
            </a:r>
            <a:r>
              <a:rPr lang="ru-RU" sz="2000" u="sng" dirty="0" smtClean="0">
                <a:solidFill>
                  <a:srgbClr val="993300"/>
                </a:solidFill>
              </a:rPr>
              <a:t>измерения</a:t>
            </a:r>
            <a:r>
              <a:rPr lang="ru-RU" sz="2000" u="sng" dirty="0">
                <a:solidFill>
                  <a:srgbClr val="993300"/>
                </a:solidFill>
              </a:rPr>
              <a:t>:</a:t>
            </a:r>
          </a:p>
          <a:p>
            <a:pPr marL="457200" indent="-457200">
              <a:buAutoNum type="arabicPeriod"/>
            </a:pPr>
            <a:endParaRPr lang="ru-RU" sz="2000" u="sng" dirty="0">
              <a:solidFill>
                <a:srgbClr val="993300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ru-RU" sz="2000" i="1" u="sng" dirty="0">
                <a:solidFill>
                  <a:srgbClr val="993300"/>
                </a:solidFill>
              </a:rPr>
              <a:t>Абсолютными измерениями</a:t>
            </a:r>
            <a:r>
              <a:rPr lang="ru-RU" sz="2000" i="1" dirty="0">
                <a:solidFill>
                  <a:srgbClr val="993300"/>
                </a:solidFill>
              </a:rPr>
              <a:t> </a:t>
            </a:r>
            <a:r>
              <a:rPr lang="ru-RU" sz="2000" dirty="0">
                <a:solidFill>
                  <a:srgbClr val="993300"/>
                </a:solidFill>
              </a:rPr>
              <a:t>называют такие, при которых ис­пользуются прямое измерение одной (иногда нескольких) ос­новной величины и физическая константа. </a:t>
            </a:r>
            <a:endParaRPr lang="ru-RU" sz="2000" dirty="0" smtClean="0">
              <a:solidFill>
                <a:srgbClr val="993300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ru-RU" sz="2000" i="1" u="sng" dirty="0">
                <a:solidFill>
                  <a:srgbClr val="993300"/>
                </a:solidFill>
              </a:rPr>
              <a:t>Относительные измерения</a:t>
            </a:r>
            <a:r>
              <a:rPr lang="ru-RU" sz="2000" i="1" dirty="0">
                <a:solidFill>
                  <a:srgbClr val="993300"/>
                </a:solidFill>
              </a:rPr>
              <a:t> </a:t>
            </a:r>
            <a:r>
              <a:rPr lang="ru-RU" sz="2000" dirty="0">
                <a:solidFill>
                  <a:srgbClr val="993300"/>
                </a:solidFill>
              </a:rPr>
              <a:t>базируются на установлении от­ношения измеряемой величины к однородной, применяемой в качестве единицы. </a:t>
            </a:r>
            <a:endParaRPr lang="ru-RU" sz="2000" dirty="0" smtClean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450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8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52400" y="3429000"/>
            <a:ext cx="8763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600" i="1" dirty="0">
                <a:solidFill>
                  <a:srgbClr val="993300"/>
                </a:solidFill>
              </a:rPr>
              <a:t>2. Методы  измерений</a:t>
            </a:r>
            <a:endParaRPr lang="ru-RU" sz="3600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810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9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28600" y="1371600"/>
            <a:ext cx="87630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000" b="1" i="1" u="sng" dirty="0">
                <a:solidFill>
                  <a:srgbClr val="993300"/>
                </a:solidFill>
              </a:rPr>
              <a:t>Метод измерений</a:t>
            </a:r>
            <a:r>
              <a:rPr lang="ru-RU" sz="2000" u="sng" dirty="0">
                <a:solidFill>
                  <a:srgbClr val="993300"/>
                </a:solidFill>
              </a:rPr>
              <a:t>  </a:t>
            </a:r>
            <a:r>
              <a:rPr lang="ru-RU" sz="2000" dirty="0">
                <a:solidFill>
                  <a:srgbClr val="993300"/>
                </a:solidFill>
              </a:rPr>
              <a:t>- это теоретическое обоснование принципов измерения и разработка способов применения средств измерения</a:t>
            </a:r>
            <a:r>
              <a:rPr lang="ru-RU" sz="2000" dirty="0" smtClean="0">
                <a:solidFill>
                  <a:srgbClr val="993300"/>
                </a:solidFill>
              </a:rPr>
              <a:t>.</a:t>
            </a:r>
          </a:p>
          <a:p>
            <a:endParaRPr lang="ru-RU" sz="2000" dirty="0" smtClean="0">
              <a:solidFill>
                <a:srgbClr val="993300"/>
              </a:solidFill>
            </a:endParaRPr>
          </a:p>
          <a:p>
            <a:r>
              <a:rPr lang="ru-RU" sz="2000" i="1" u="sng" dirty="0">
                <a:solidFill>
                  <a:srgbClr val="993300"/>
                </a:solidFill>
              </a:rPr>
              <a:t>1.Метод непосредственной оценки</a:t>
            </a:r>
            <a:r>
              <a:rPr lang="ru-RU" sz="2000" dirty="0">
                <a:solidFill>
                  <a:srgbClr val="993300"/>
                </a:solidFill>
              </a:rPr>
              <a:t> - значение ФВ непосредственно определяют по отсчётному устройству прямого действия, т.е. такого прибора, который реагирует непосредственно на всю измеряемую величину или производимый ею эффект.</a:t>
            </a:r>
          </a:p>
          <a:p>
            <a:endParaRPr lang="ru-RU" sz="2000" dirty="0" smtClean="0">
              <a:solidFill>
                <a:srgbClr val="993300"/>
              </a:solidFill>
            </a:endParaRPr>
          </a:p>
          <a:p>
            <a:endParaRPr lang="ru-RU" sz="2000" dirty="0">
              <a:solidFill>
                <a:srgbClr val="993300"/>
              </a:solidFill>
            </a:endParaRPr>
          </a:p>
        </p:txBody>
      </p:sp>
      <p:pic>
        <p:nvPicPr>
          <p:cNvPr id="4" name="Изображение 3" descr="d4af6ea3c8e95d390341ddb8e07df85c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52600" y="3962400"/>
            <a:ext cx="2209800" cy="2209800"/>
          </a:xfrm>
          <a:prstGeom prst="rect">
            <a:avLst/>
          </a:prstGeom>
        </p:spPr>
      </p:pic>
      <p:pic>
        <p:nvPicPr>
          <p:cNvPr id="6" name="Изображение 5" descr="115_image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38800" y="3429000"/>
            <a:ext cx="2288587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1074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4735</TotalTime>
  <Words>475</Words>
  <Application>Microsoft Macintosh PowerPoint</Application>
  <PresentationFormat>Экран (4:3)</PresentationFormat>
  <Paragraphs>74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Оформление по умолчанию</vt:lpstr>
      <vt:lpstr>‘ормула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Владимир</dc:creator>
  <cp:lastModifiedBy>sh_ik</cp:lastModifiedBy>
  <cp:revision>315</cp:revision>
  <cp:lastPrinted>1601-01-01T00:00:00Z</cp:lastPrinted>
  <dcterms:created xsi:type="dcterms:W3CDTF">1601-01-01T00:00:00Z</dcterms:created>
  <dcterms:modified xsi:type="dcterms:W3CDTF">2019-01-28T06:02:36Z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